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301" r:id="rId2"/>
    <p:sldId id="264" r:id="rId3"/>
    <p:sldId id="521" r:id="rId4"/>
    <p:sldId id="515" r:id="rId5"/>
    <p:sldId id="616" r:id="rId6"/>
    <p:sldId id="617" r:id="rId7"/>
    <p:sldId id="618" r:id="rId8"/>
    <p:sldId id="619" r:id="rId9"/>
    <p:sldId id="704" r:id="rId10"/>
    <p:sldId id="705" r:id="rId11"/>
    <p:sldId id="706" r:id="rId12"/>
    <p:sldId id="707" r:id="rId13"/>
    <p:sldId id="708" r:id="rId14"/>
    <p:sldId id="709" r:id="rId15"/>
    <p:sldId id="710" r:id="rId16"/>
    <p:sldId id="711" r:id="rId17"/>
    <p:sldId id="712" r:id="rId18"/>
    <p:sldId id="713" r:id="rId19"/>
    <p:sldId id="714" r:id="rId20"/>
    <p:sldId id="781" r:id="rId21"/>
    <p:sldId id="782" r:id="rId22"/>
    <p:sldId id="783" r:id="rId23"/>
    <p:sldId id="784" r:id="rId24"/>
    <p:sldId id="785" r:id="rId25"/>
    <p:sldId id="786" r:id="rId26"/>
    <p:sldId id="787" r:id="rId27"/>
    <p:sldId id="788" r:id="rId28"/>
    <p:sldId id="789" r:id="rId29"/>
    <p:sldId id="790" r:id="rId30"/>
    <p:sldId id="791" r:id="rId31"/>
    <p:sldId id="792" r:id="rId32"/>
    <p:sldId id="793" r:id="rId33"/>
    <p:sldId id="794" r:id="rId34"/>
    <p:sldId id="795" r:id="rId35"/>
    <p:sldId id="796" r:id="rId36"/>
    <p:sldId id="797" r:id="rId37"/>
    <p:sldId id="798" r:id="rId38"/>
    <p:sldId id="799" r:id="rId39"/>
    <p:sldId id="800" r:id="rId40"/>
    <p:sldId id="801" r:id="rId41"/>
    <p:sldId id="802" r:id="rId42"/>
    <p:sldId id="803" r:id="rId43"/>
    <p:sldId id="804" r:id="rId44"/>
    <p:sldId id="805" r:id="rId45"/>
    <p:sldId id="806" r:id="rId46"/>
    <p:sldId id="807" r:id="rId47"/>
    <p:sldId id="808" r:id="rId48"/>
    <p:sldId id="809" r:id="rId49"/>
    <p:sldId id="810" r:id="rId50"/>
    <p:sldId id="811" r:id="rId51"/>
    <p:sldId id="812" r:id="rId52"/>
    <p:sldId id="813" r:id="rId53"/>
    <p:sldId id="814" r:id="rId54"/>
    <p:sldId id="815" r:id="rId55"/>
    <p:sldId id="816" r:id="rId56"/>
    <p:sldId id="817" r:id="rId57"/>
    <p:sldId id="818" r:id="rId58"/>
    <p:sldId id="819" r:id="rId59"/>
    <p:sldId id="820" r:id="rId60"/>
    <p:sldId id="821" r:id="rId61"/>
    <p:sldId id="822" r:id="rId62"/>
    <p:sldId id="823" r:id="rId63"/>
    <p:sldId id="824" r:id="rId64"/>
    <p:sldId id="825" r:id="rId65"/>
    <p:sldId id="826" r:id="rId66"/>
    <p:sldId id="827" r:id="rId67"/>
    <p:sldId id="828" r:id="rId68"/>
    <p:sldId id="829" r:id="rId69"/>
    <p:sldId id="831" r:id="rId70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04/04/2022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84.png"/><Relationship Id="rId3" Type="http://schemas.openxmlformats.org/officeDocument/2006/relationships/image" Target="../media/image67.png"/><Relationship Id="rId21" Type="http://schemas.openxmlformats.org/officeDocument/2006/relationships/image" Target="../media/image8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3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8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8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3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5.png"/><Relationship Id="rId3" Type="http://schemas.openxmlformats.org/officeDocument/2006/relationships/image" Target="../media/image67.png"/><Relationship Id="rId21" Type="http://schemas.openxmlformats.org/officeDocument/2006/relationships/image" Target="../media/image9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4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9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3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15.png"/><Relationship Id="rId3" Type="http://schemas.openxmlformats.org/officeDocument/2006/relationships/image" Target="../media/image67.png"/><Relationship Id="rId21" Type="http://schemas.openxmlformats.org/officeDocument/2006/relationships/image" Target="../media/image11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14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1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1.png"/><Relationship Id="rId3" Type="http://schemas.openxmlformats.org/officeDocument/2006/relationships/image" Target="../media/image67.png"/><Relationship Id="rId21" Type="http://schemas.openxmlformats.org/officeDocument/2006/relationships/image" Target="../media/image11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1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3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17" Type="http://schemas.openxmlformats.org/officeDocument/2006/relationships/image" Target="../media/image80.png"/><Relationship Id="rId2" Type="http://schemas.openxmlformats.org/officeDocument/2006/relationships/image" Target="../media/image12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5" Type="http://schemas.openxmlformats.org/officeDocument/2006/relationships/image" Target="../media/image79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3.png"/><Relationship Id="rId1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8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21" Type="http://schemas.openxmlformats.org/officeDocument/2006/relationships/image" Target="../media/image131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21" Type="http://schemas.openxmlformats.org/officeDocument/2006/relationships/image" Target="../media/image132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3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8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8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24" Type="http://schemas.openxmlformats.org/officeDocument/2006/relationships/image" Target="../media/image146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6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17" Type="http://schemas.openxmlformats.org/officeDocument/2006/relationships/image" Target="../media/image20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19" Type="http://schemas.openxmlformats.org/officeDocument/2006/relationships/image" Target="../media/image149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51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0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51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2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3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4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5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6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59.png"/><Relationship Id="rId3" Type="http://schemas.openxmlformats.org/officeDocument/2006/relationships/image" Target="../media/image66.png"/><Relationship Id="rId21" Type="http://schemas.openxmlformats.org/officeDocument/2006/relationships/image" Target="../media/image161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58.png"/><Relationship Id="rId2" Type="http://schemas.openxmlformats.org/officeDocument/2006/relationships/image" Target="../media/image157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6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31.png"/><Relationship Id="rId21" Type="http://schemas.openxmlformats.org/officeDocument/2006/relationships/image" Target="../media/image46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17" Type="http://schemas.openxmlformats.org/officeDocument/2006/relationships/image" Target="../media/image49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54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3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17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16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47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18.png"/><Relationship Id="rId9" Type="http://schemas.openxmlformats.org/officeDocument/2006/relationships/image" Target="../media/image52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19: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</a:t>
            </a:r>
          </a:p>
          <a:p>
            <a:endParaRPr lang="en-QA" sz="2800" dirty="0"/>
          </a:p>
          <a:p>
            <a:r>
              <a:rPr lang="en-QA" sz="2800" dirty="0"/>
              <a:t>April 04,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2D98ECA-A4E0-9F42-A21A-868540288C79}"/>
              </a:ext>
            </a:extLst>
          </p:cNvPr>
          <p:cNvSpPr txBox="1"/>
          <p:nvPr/>
        </p:nvSpPr>
        <p:spPr>
          <a:xfrm>
            <a:off x="4326192" y="2699529"/>
            <a:ext cx="486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F0"/>
                </a:solidFill>
              </a:rPr>
              <a:t>To indicate that this activation, </a:t>
            </a:r>
            <a:r>
              <a:rPr lang="en-QA" sz="2000" b="1" i="1" dirty="0">
                <a:solidFill>
                  <a:srgbClr val="00B0F0"/>
                </a:solidFill>
              </a:rPr>
              <a:t>a</a:t>
            </a:r>
            <a:r>
              <a:rPr lang="en-QA" sz="2000" dirty="0">
                <a:solidFill>
                  <a:srgbClr val="00B0F0"/>
                </a:solidFill>
              </a:rPr>
              <a:t>, is in layer 1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9090DF0E-85E9-BB46-AF63-625E51EB8BDA}"/>
              </a:ext>
            </a:extLst>
          </p:cNvPr>
          <p:cNvSpPr/>
          <p:nvPr/>
        </p:nvSpPr>
        <p:spPr>
          <a:xfrm>
            <a:off x="3334530" y="2948709"/>
            <a:ext cx="252000" cy="21600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1DED1DED-9EBB-A045-BB42-659F990FC144}"/>
              </a:ext>
            </a:extLst>
          </p:cNvPr>
          <p:cNvCxnSpPr>
            <a:cxnSpLocks/>
            <a:stCxn id="132" idx="3"/>
          </p:cNvCxnSpPr>
          <p:nvPr/>
        </p:nvCxnSpPr>
        <p:spPr>
          <a:xfrm flipV="1">
            <a:off x="3586530" y="2899719"/>
            <a:ext cx="739662" cy="156990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3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stCxn id="50" idx="3"/>
            <a:endCxn id="96" idx="2"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2924A16-D117-384C-8B24-633E91D4B39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CA0CD7F-725F-5044-B703-CC5A387A80A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11118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78EA68A-C64E-774E-BC4A-4241936A44AB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117FE5-4A22-3245-B4C5-1BC035E8FE7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97843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D9E890B-7E4C-4F41-B983-109EEBD90E6F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A52FAD-9C9B-8447-BDD8-6E21D7E3BFDD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97184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86C536A-D385-EE45-87C0-AA66636C5E90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5CEF79-9FF8-8143-888A-D860F6AAC6D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46100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9F1F7EA-81B4-524C-8D00-9FA20746E3CE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7A7485-8461-B748-886C-1939C5C60DF6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9BF1DD-A085-4D4E-AA9A-2AEC2FED39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08540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By convention, this neural network is said to have 2 layers (and not 3) since the input layer is typically not counted!</a:t>
            </a:r>
          </a:p>
        </p:txBody>
      </p:sp>
    </p:spTree>
    <p:extLst>
      <p:ext uri="{BB962C8B-B14F-4D97-AF65-F5344CB8AC3E}">
        <p14:creationId xmlns:p14="http://schemas.microsoft.com/office/powerpoint/2010/main" val="8096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Also, the more layers we add, the </a:t>
            </a:r>
            <a:r>
              <a:rPr lang="en-QA" sz="2400" b="1" i="1" dirty="0">
                <a:solidFill>
                  <a:schemeClr val="tx1"/>
                </a:solidFill>
              </a:rPr>
              <a:t>deeper</a:t>
            </a:r>
            <a:r>
              <a:rPr lang="en-QA" sz="2400" dirty="0">
                <a:solidFill>
                  <a:schemeClr val="tx1"/>
                </a:solidFill>
              </a:rPr>
              <a:t> the neural network becomes, giving rise to the concept of </a:t>
            </a:r>
            <a:br>
              <a:rPr lang="en-QA" sz="2400" dirty="0">
                <a:solidFill>
                  <a:schemeClr val="tx1"/>
                </a:solidFill>
              </a:rPr>
            </a:br>
            <a:r>
              <a:rPr lang="en-QA" sz="2400" b="1" i="1" dirty="0">
                <a:solidFill>
                  <a:schemeClr val="tx1"/>
                </a:solidFill>
              </a:rPr>
              <a:t>deep learning</a:t>
            </a:r>
            <a:r>
              <a:rPr lang="en-QA" sz="2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147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Interestingly, neural networks </a:t>
            </a:r>
            <a:r>
              <a:rPr lang="en-QA" sz="2400" i="1" dirty="0">
                <a:solidFill>
                  <a:schemeClr val="tx1"/>
                </a:solidFill>
              </a:rPr>
              <a:t>learn</a:t>
            </a:r>
            <a:r>
              <a:rPr lang="en-QA" sz="2400" dirty="0">
                <a:solidFill>
                  <a:schemeClr val="tx1"/>
                </a:solidFill>
              </a:rPr>
              <a:t> their own features!</a:t>
            </a:r>
          </a:p>
        </p:txBody>
      </p:sp>
    </p:spTree>
    <p:extLst>
      <p:ext uri="{BB962C8B-B14F-4D97-AF65-F5344CB8AC3E}">
        <p14:creationId xmlns:p14="http://schemas.microsoft.com/office/powerpoint/2010/main" val="82451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2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3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4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8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9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2085C35-BEEB-6947-BB14-B49055A0C56A}"/>
                  </a:ext>
                </a:extLst>
              </p:cNvPr>
              <p:cNvSpPr/>
              <p:nvPr/>
            </p:nvSpPr>
            <p:spPr>
              <a:xfrm>
                <a:off x="7916091" y="2917068"/>
                <a:ext cx="3304903" cy="314392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This looks like logistic regression, but with </a:t>
                </a:r>
                <a:r>
                  <a:rPr lang="en-QA" sz="2400" b="1" i="1" dirty="0">
                    <a:solidFill>
                      <a:schemeClr val="tx1"/>
                    </a:solidFill>
                  </a:rPr>
                  <a:t>features that were learnt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QA" sz="2400" dirty="0">
                    <a:solidFill>
                      <a:schemeClr val="tx1"/>
                    </a:solidFill>
                  </a:rPr>
                  <a:t>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) </a:t>
                </a:r>
                <a:r>
                  <a:rPr lang="en-QA" sz="2400" b="1" i="1" dirty="0">
                    <a:solidFill>
                      <a:schemeClr val="tx1"/>
                    </a:solidFill>
                  </a:rPr>
                  <a:t>and NOT engineered by us</a:t>
                </a:r>
                <a:r>
                  <a:rPr lang="en-QA" sz="2400" b="1" i="1" dirty="0"/>
                  <a:t> </a:t>
                </a:r>
                <a:r>
                  <a:rPr lang="en-QA" sz="2400" dirty="0">
                    <a:solidFill>
                      <a:schemeClr val="tx1"/>
                    </a:solidFill>
                  </a:rPr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2085C35-BEEB-6947-BB14-B49055A0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91" y="2917068"/>
                <a:ext cx="3304903" cy="314392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6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Logistic Regression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Deep Learning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dirty="0"/>
              <a:t>Assignment 4 will be out by tomorrow. It is due on April 14 by midnight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Quiz II is on April 11 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4446333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5D62892-626D-5246-9BBB-FDB805B0FA6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6AF97FF-15AE-F349-844E-E8E4FF4E8BC7}"/>
              </a:ext>
            </a:extLst>
          </p:cNvPr>
          <p:cNvCxnSpPr>
            <a:cxnSpLocks/>
            <a:endCxn id="12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6FBAACC-FF05-9447-92CF-39D0621B5F23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21442D0-7389-984C-B232-B465258712D3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21442D0-7389-984C-B232-B46525871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CD6FE16-D55E-A743-8EA2-5B3229176AF9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CD6FE16-D55E-A743-8EA2-5B3229176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52851C3-F3C3-D848-A3C9-CD664CD4F34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52851C3-F3C3-D848-A3C9-CD664CD4F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4B76A56-D4B0-4A4C-9A5C-1C6224229B1B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4B76A56-D4B0-4A4C-9A5C-1C6224229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37D78B4-0F39-AD4B-AD1E-47E414DC6661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EFBFFDB-BE5F-A546-A38F-A21C8CE56B5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EFBFFDB-BE5F-A546-A38F-A21C8CE56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021195D-8158-104C-A7BB-B058C69D8B3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288F93D-D904-574D-8F81-14AE3A9D1B77}"/>
                </a:ext>
              </a:extLst>
            </p:cNvPr>
            <p:cNvCxnSpPr>
              <a:cxnSpLocks/>
              <a:stCxn id="121" idx="0"/>
              <a:endCxn id="12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8F87924C-ABEE-F441-AE09-E25D13A1F194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8F87924C-ABEE-F441-AE09-E25D13A1F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30C984-0808-1244-ADB3-0CE8C15C31B5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9E1584A-5076-6D4A-8DE3-594FCE136D17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9E1584A-5076-6D4A-8DE3-594FCE136D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E3AA5B4-80F6-A740-94BE-A60E9954D5E9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77F0A88-98F0-AF46-BB97-A4620FE487F8}"/>
                </a:ext>
              </a:extLst>
            </p:cNvPr>
            <p:cNvCxnSpPr>
              <a:cxnSpLocks/>
              <a:stCxn id="126" idx="0"/>
              <a:endCxn id="12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4F7F8071-30A7-4D41-91F0-7B67BF29E0E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4F7F8071-30A7-4D41-91F0-7B67BF29E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3A637CB-0CAA-6540-8F6A-CE2D0F157C55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54309C7-4EE9-0F4B-B6C7-80CF2A74D10E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54309C7-4EE9-0F4B-B6C7-80CF2A74D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38DB3E4-E97D-9141-8695-86C4459CD65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13B2E1B-091E-3C4D-86B2-CF0BCE1A384E}"/>
                </a:ext>
              </a:extLst>
            </p:cNvPr>
            <p:cNvCxnSpPr>
              <a:cxnSpLocks/>
              <a:stCxn id="131" idx="0"/>
              <a:endCxn id="13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0D141FB-6F17-B94A-B504-52B1434B5AB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0D141FB-6F17-B94A-B504-52B1434B5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A1DE13-1573-3A48-9322-1DBFD75B1641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DFAA0367-438E-E447-8465-9A5A32AD3FEE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DFAA0367-438E-E447-8465-9A5A32AD3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714E0C9-6200-A14F-8BAE-75004B54F1AB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EF59230-6F4D-4846-A585-F850285E71DD}"/>
                </a:ext>
              </a:extLst>
            </p:cNvPr>
            <p:cNvCxnSpPr>
              <a:cxnSpLocks/>
              <a:stCxn id="136" idx="0"/>
              <a:endCxn id="13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A929013-67C9-B746-A00F-2AB3F071592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A929013-67C9-B746-A00F-2AB3F0715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4828072-6EAF-B142-91B5-0CAACD9B41EF}"/>
              </a:ext>
            </a:extLst>
          </p:cNvPr>
          <p:cNvCxnSpPr>
            <a:cxnSpLocks/>
            <a:stCxn id="118" idx="3"/>
            <a:endCxn id="12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F99D62-FE08-0F45-9C8C-DEB6AE4CB670}"/>
              </a:ext>
            </a:extLst>
          </p:cNvPr>
          <p:cNvCxnSpPr>
            <a:cxnSpLocks/>
            <a:stCxn id="115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04AF67A-8C06-3942-B5C2-C848F7D6BAA6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681901E-1FE0-D844-874C-4DEBEA165359}"/>
              </a:ext>
            </a:extLst>
          </p:cNvPr>
          <p:cNvCxnSpPr>
            <a:cxnSpLocks/>
            <a:stCxn id="115" idx="3"/>
            <a:endCxn id="13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89269C5-78BA-0F41-B57D-F7FF4B18F5A9}"/>
              </a:ext>
            </a:extLst>
          </p:cNvPr>
          <p:cNvCxnSpPr>
            <a:cxnSpLocks/>
            <a:stCxn id="115" idx="3"/>
            <a:endCxn id="12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EB80F2-9A9C-4142-A358-14F20A6862CB}"/>
              </a:ext>
            </a:extLst>
          </p:cNvPr>
          <p:cNvCxnSpPr>
            <a:cxnSpLocks/>
            <a:stCxn id="115" idx="3"/>
            <a:endCxn id="12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7FBD1A4B-7E96-B44D-9ACB-DA3B62897CB0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34E9FA6-12DE-A14D-AF56-9373ABDED6A2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CD7D5AE-B287-9948-BC19-B8D6D763DDB5}"/>
              </a:ext>
            </a:extLst>
          </p:cNvPr>
          <p:cNvCxnSpPr>
            <a:cxnSpLocks/>
            <a:stCxn id="116" idx="3"/>
            <a:endCxn id="12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F002691-5517-EA49-8F9A-F5200C1515ED}"/>
              </a:ext>
            </a:extLst>
          </p:cNvPr>
          <p:cNvCxnSpPr>
            <a:cxnSpLocks/>
            <a:stCxn id="116" idx="3"/>
            <a:endCxn id="12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321193-A253-F54D-AEB1-8CC1242103F4}"/>
              </a:ext>
            </a:extLst>
          </p:cNvPr>
          <p:cNvCxnSpPr>
            <a:cxnSpLocks/>
            <a:stCxn id="116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20B0B35-B7CA-C94E-A497-B939C1EE662E}"/>
              </a:ext>
            </a:extLst>
          </p:cNvPr>
          <p:cNvCxnSpPr>
            <a:cxnSpLocks/>
            <a:stCxn id="117" idx="3"/>
            <a:endCxn id="13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9F95150-15B5-3045-8A52-D38860B4199B}"/>
              </a:ext>
            </a:extLst>
          </p:cNvPr>
          <p:cNvCxnSpPr>
            <a:cxnSpLocks/>
            <a:stCxn id="117" idx="3"/>
            <a:endCxn id="13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664630A-1485-A346-AA1B-78D4B5D25AF4}"/>
              </a:ext>
            </a:extLst>
          </p:cNvPr>
          <p:cNvCxnSpPr>
            <a:cxnSpLocks/>
            <a:stCxn id="117" idx="3"/>
            <a:endCxn id="12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DE3800E-B5B2-7749-A859-002FED5F514A}"/>
              </a:ext>
            </a:extLst>
          </p:cNvPr>
          <p:cNvCxnSpPr>
            <a:cxnSpLocks/>
            <a:endCxn id="12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3F2B389-B63F-A745-B0B9-75E106573334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1AB241F-4731-B34C-A665-462997A1A38D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1AB241F-4731-B34C-A665-462997A1A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0295DF0-0311-774F-8369-00CE895477CA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6B3B669-38A0-614A-A8C1-0EC47DD4F3D2}"/>
                </a:ext>
              </a:extLst>
            </p:cNvPr>
            <p:cNvCxnSpPr>
              <a:cxnSpLocks/>
              <a:stCxn id="156" idx="0"/>
              <a:endCxn id="15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95E571B7-E269-F54D-89DC-93EC28E1304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95E571B7-E269-F54D-89DC-93EC28E1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7BFB1E0-BCEA-F34A-8954-CB349CD50BFC}"/>
              </a:ext>
            </a:extLst>
          </p:cNvPr>
          <p:cNvCxnSpPr>
            <a:cxnSpLocks/>
            <a:stCxn id="136" idx="6"/>
            <a:endCxn id="156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5774549-E695-C448-983C-F8095EC9A6ED}"/>
              </a:ext>
            </a:extLst>
          </p:cNvPr>
          <p:cNvCxnSpPr>
            <a:cxnSpLocks/>
            <a:stCxn id="131" idx="6"/>
            <a:endCxn id="156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4DC6DAC-5D31-0D46-92DE-7C33337109EF}"/>
              </a:ext>
            </a:extLst>
          </p:cNvPr>
          <p:cNvCxnSpPr>
            <a:cxnSpLocks/>
            <a:stCxn id="126" idx="6"/>
            <a:endCxn id="156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0FB1EF0-423A-5D4D-B541-92F6A1646A5F}"/>
              </a:ext>
            </a:extLst>
          </p:cNvPr>
          <p:cNvCxnSpPr>
            <a:cxnSpLocks/>
            <a:stCxn id="121" idx="6"/>
            <a:endCxn id="156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489655-B36B-D94B-B215-42EB3473A185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489655-B36B-D94B-B215-42EB3473A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8939DB4-77C1-4843-B29F-B52CD3210128}"/>
              </a:ext>
            </a:extLst>
          </p:cNvPr>
          <p:cNvCxnSpPr>
            <a:cxnSpLocks/>
            <a:stCxn id="156" idx="6"/>
            <a:endCxn id="163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871391F4-6C09-9547-95B5-A02DC342D077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F7BD586-8910-B94A-95F0-D49481560F26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8D09B2A-BBCE-804B-89C9-02020F2184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076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5" grpId="0"/>
      <p:bldP spid="166" grpId="0"/>
      <p:bldP spid="1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/>
              <p:nvPr/>
            </p:nvSpPr>
            <p:spPr>
              <a:xfrm>
                <a:off x="6195884" y="3143540"/>
                <a:ext cx="1182760" cy="90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84" y="3143540"/>
                <a:ext cx="1182760" cy="906980"/>
              </a:xfrm>
              <a:prstGeom prst="rect">
                <a:avLst/>
              </a:prstGeom>
              <a:blipFill>
                <a:blip r:embed="rId1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251196" y="4004267"/>
            <a:ext cx="446739" cy="140049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F8F62B8-BF2E-F44E-8424-4C6E283F21B5}"/>
              </a:ext>
            </a:extLst>
          </p:cNvPr>
          <p:cNvCxnSpPr/>
          <p:nvPr/>
        </p:nvCxnSpPr>
        <p:spPr>
          <a:xfrm>
            <a:off x="1476103" y="2661345"/>
            <a:ext cx="489857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DE3486-9B4E-A14B-BE16-85997E1AECE3}"/>
              </a:ext>
            </a:extLst>
          </p:cNvPr>
          <p:cNvCxnSpPr>
            <a:cxnSpLocks/>
          </p:cNvCxnSpPr>
          <p:nvPr/>
        </p:nvCxnSpPr>
        <p:spPr>
          <a:xfrm>
            <a:off x="6374674" y="2661345"/>
            <a:ext cx="0" cy="80618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A3D533CD-ACDA-434A-92F1-C074FB764731}"/>
              </a:ext>
            </a:extLst>
          </p:cNvPr>
          <p:cNvCxnSpPr>
            <a:cxnSpLocks/>
            <a:stCxn id="41" idx="1"/>
          </p:cNvCxnSpPr>
          <p:nvPr/>
        </p:nvCxnSpPr>
        <p:spPr>
          <a:xfrm rot="10800000" flipH="1">
            <a:off x="1192601" y="2661346"/>
            <a:ext cx="283502" cy="2008319"/>
          </a:xfrm>
          <a:prstGeom prst="curvedConnector4">
            <a:avLst>
              <a:gd name="adj1" fmla="val -80634"/>
              <a:gd name="adj2" fmla="val 99861"/>
            </a:avLst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30597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197BC5B-F131-674E-8B24-6CE938A2BF1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5DF38A-F0D7-1F49-A415-F412FCBB9295}"/>
                  </a:ext>
                </a:extLst>
              </p:cNvPr>
              <p:cNvSpPr/>
              <p:nvPr/>
            </p:nvSpPr>
            <p:spPr>
              <a:xfrm>
                <a:off x="2077748" y="3090143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5DF38A-F0D7-1F49-A415-F412FCBB9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48" y="3090143"/>
                <a:ext cx="647485" cy="439351"/>
              </a:xfrm>
              <a:prstGeom prst="rect">
                <a:avLst/>
              </a:prstGeom>
              <a:blipFill>
                <a:blip r:embed="rId1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B8553D-60C4-324D-9064-775329ABBCEB}"/>
                  </a:ext>
                </a:extLst>
              </p:cNvPr>
              <p:cNvSpPr/>
              <p:nvPr/>
            </p:nvSpPr>
            <p:spPr>
              <a:xfrm>
                <a:off x="2080775" y="3607910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B8553D-60C4-324D-9064-775329AB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75" y="3607910"/>
                <a:ext cx="647485" cy="439351"/>
              </a:xfrm>
              <a:prstGeom prst="rect">
                <a:avLst/>
              </a:prstGeom>
              <a:blipFill>
                <a:blip r:embed="rId18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2D98F-7B40-8840-BACB-D063675C9520}"/>
                  </a:ext>
                </a:extLst>
              </p:cNvPr>
              <p:cNvSpPr/>
              <p:nvPr/>
            </p:nvSpPr>
            <p:spPr>
              <a:xfrm>
                <a:off x="2083402" y="4177686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2D98F-7B40-8840-BACB-D063675C9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02" y="4177686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D19B45-D3F7-1D41-871F-624E608F6E21}"/>
                  </a:ext>
                </a:extLst>
              </p:cNvPr>
              <p:cNvSpPr/>
              <p:nvPr/>
            </p:nvSpPr>
            <p:spPr>
              <a:xfrm>
                <a:off x="2106712" y="4799966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D19B45-D3F7-1D41-871F-624E608F6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12" y="4799966"/>
                <a:ext cx="647485" cy="439351"/>
              </a:xfrm>
              <a:prstGeom prst="rect">
                <a:avLst/>
              </a:prstGeom>
              <a:blipFill>
                <a:blip r:embed="rId20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A0BB958-9D61-E649-B42C-7F9E9C9DAC5F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A0BB958-9D61-E649-B42C-7F9E9C9DA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21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92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9BB1299-D684-1A4A-8288-6EB01FF9E2C5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9BB1299-D684-1A4A-8288-6EB01FF9E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8EB539C-2168-A44D-98EB-60E16AA8F9F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66531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22CADAA-94C1-1944-B023-075D598A1F8F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22CADAA-94C1-1944-B023-075D598A1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1812AC4-2E64-4B46-B2B2-971B0EF54438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25704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952855" y="4488589"/>
                <a:ext cx="2630785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0070C0"/>
                    </a:solidFill>
                  </a:rPr>
                  <a:t>3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4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55" y="4488589"/>
                <a:ext cx="2630785" cy="381130"/>
              </a:xfrm>
              <a:prstGeom prst="rect">
                <a:avLst/>
              </a:prstGeom>
              <a:blipFill>
                <a:blip r:embed="rId18"/>
                <a:stretch>
                  <a:fillRect l="-1923" t="-3226" r="-962" b="-258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C99E808-22E3-C549-BB74-9D66CD7FF4B3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376571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30078" y="2742102"/>
                <a:ext cx="2796855" cy="1774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078" y="2742102"/>
                <a:ext cx="2796855" cy="1774525"/>
              </a:xfrm>
              <a:prstGeom prst="rect">
                <a:avLst/>
              </a:prstGeom>
              <a:blipFill>
                <a:blip r:embed="rId1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758997" y="4651564"/>
                <a:ext cx="2671437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sSup>
                          <m:sSup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FF0000"/>
                    </a:solidFill>
                  </a:rPr>
                  <a:t>4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>
                    <a:solidFill>
                      <a:srgbClr val="0070C0"/>
                    </a:solidFill>
                  </a:rPr>
                  <a:t>3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97" y="4651564"/>
                <a:ext cx="2671437" cy="415755"/>
              </a:xfrm>
              <a:prstGeom prst="rect">
                <a:avLst/>
              </a:prstGeom>
              <a:blipFill>
                <a:blip r:embed="rId18"/>
                <a:stretch>
                  <a:fillRect l="-1896" r="-948" b="-2727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14454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2917067"/>
            <a:ext cx="1036251" cy="296822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811873" y="1345238"/>
            <a:ext cx="712296" cy="3855954"/>
          </a:xfrm>
          <a:prstGeom prst="curvedConnector4">
            <a:avLst>
              <a:gd name="adj1" fmla="val -32093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195884" y="2773938"/>
                <a:ext cx="1563633" cy="1766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84" y="2773938"/>
                <a:ext cx="1563633" cy="1766830"/>
              </a:xfrm>
              <a:prstGeom prst="rect">
                <a:avLst/>
              </a:prstGeom>
              <a:blipFill>
                <a:blip r:embed="rId17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DEE56-240B-C148-B124-9C529C31D94C}"/>
                  </a:ext>
                </a:extLst>
              </p:cNvPr>
              <p:cNvSpPr/>
              <p:nvPr/>
            </p:nvSpPr>
            <p:spPr>
              <a:xfrm>
                <a:off x="2190728" y="2908563"/>
                <a:ext cx="595868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DEE56-240B-C148-B124-9C529C31D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28" y="2908563"/>
                <a:ext cx="595868" cy="439351"/>
              </a:xfrm>
              <a:prstGeom prst="rect">
                <a:avLst/>
              </a:prstGeom>
              <a:blipFill>
                <a:blip r:embed="rId1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8154EA2-1F5F-A740-8DDD-776687E8A9F9}"/>
                  </a:ext>
                </a:extLst>
              </p:cNvPr>
              <p:cNvSpPr/>
              <p:nvPr/>
            </p:nvSpPr>
            <p:spPr>
              <a:xfrm>
                <a:off x="2159482" y="3427432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8154EA2-1F5F-A740-8DDD-776687E8A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82" y="3427432"/>
                <a:ext cx="595869" cy="4518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78CC801-5D0F-1C43-B625-ADD4C88A6B34}"/>
                  </a:ext>
                </a:extLst>
              </p:cNvPr>
              <p:cNvSpPr/>
              <p:nvPr/>
            </p:nvSpPr>
            <p:spPr>
              <a:xfrm>
                <a:off x="2162302" y="4000328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78CC801-5D0F-1C43-B625-ADD4C88A6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302" y="4000328"/>
                <a:ext cx="595869" cy="45185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5B8C709-5B1B-6846-A305-314B84654D0C}"/>
                  </a:ext>
                </a:extLst>
              </p:cNvPr>
              <p:cNvSpPr/>
              <p:nvPr/>
            </p:nvSpPr>
            <p:spPr>
              <a:xfrm>
                <a:off x="2159482" y="4655690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5B8C709-5B1B-6846-A305-314B84654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82" y="4655690"/>
                <a:ext cx="595869" cy="45185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6D52643C-A637-2E41-8325-3EADCA75478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254210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/>
              <p:nvPr/>
            </p:nvSpPr>
            <p:spPr>
              <a:xfrm>
                <a:off x="6281118" y="2737847"/>
                <a:ext cx="1531125" cy="1768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18" y="2737847"/>
                <a:ext cx="1531125" cy="1768754"/>
              </a:xfrm>
              <a:prstGeom prst="rect">
                <a:avLst/>
              </a:prstGeom>
              <a:blipFill>
                <a:blip r:embed="rId17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2714254" y="2700534"/>
            <a:ext cx="446739" cy="361136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052396" y="1585762"/>
            <a:ext cx="928832" cy="3158376"/>
          </a:xfrm>
          <a:prstGeom prst="curvedConnector4">
            <a:avLst>
              <a:gd name="adj1" fmla="val -703"/>
              <a:gd name="adj2" fmla="val 53536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3F53F22-4CF6-D34D-965F-7857249B0E76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400009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535675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E20FEBC-5EB7-8340-98ED-477DE38F7754}"/>
              </a:ext>
            </a:extLst>
          </p:cNvPr>
          <p:cNvSpPr/>
          <p:nvPr/>
        </p:nvSpPr>
        <p:spPr>
          <a:xfrm>
            <a:off x="3185920" y="2659870"/>
            <a:ext cx="431599" cy="365202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70D382D2-0318-0047-A0EE-9B017F958AFF}"/>
              </a:ext>
            </a:extLst>
          </p:cNvPr>
          <p:cNvCxnSpPr>
            <a:cxnSpLocks/>
            <a:stCxn id="63" idx="0"/>
          </p:cNvCxnSpPr>
          <p:nvPr/>
        </p:nvCxnSpPr>
        <p:spPr>
          <a:xfrm rot="16200000" flipH="1">
            <a:off x="4299045" y="1762545"/>
            <a:ext cx="999514" cy="2794164"/>
          </a:xfrm>
          <a:prstGeom prst="curvedConnector4">
            <a:avLst>
              <a:gd name="adj1" fmla="val 654"/>
              <a:gd name="adj2" fmla="val 5386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0D4609-A718-164A-8EEA-3D56239DCF44}"/>
                  </a:ext>
                </a:extLst>
              </p:cNvPr>
              <p:cNvSpPr/>
              <p:nvPr/>
            </p:nvSpPr>
            <p:spPr>
              <a:xfrm>
                <a:off x="6222010" y="2747812"/>
                <a:ext cx="1569789" cy="1768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0D4609-A718-164A-8EEA-3D56239DC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10" y="2747812"/>
                <a:ext cx="1569789" cy="17687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2B152B1F-DDDD-D144-B8FA-43567DAA3857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A0A9E4D-F0F1-DC4F-9DBD-42FE1696F7E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1DB5CFE-3790-9443-8713-AC177403FB1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9268A64-C4B8-DE4D-8895-6A0458A5584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2A1AD6-F5E8-CA45-A1E6-07627F89409A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08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4214359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4214359" cy="2111155"/>
              </a:xfrm>
              <a:prstGeom prst="rect">
                <a:avLst/>
              </a:prstGeom>
              <a:blipFill>
                <a:blip r:embed="rId18"/>
                <a:stretch>
                  <a:fillRect b="-29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65CDC6-CD79-E240-A3B5-66B74139C05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B5A71E2-FEFD-8949-9DA8-39E36CAEA84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D20F38B-7949-4B45-8ADD-0BAB95A9230C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3C0CB96-2348-9448-9B68-6BCA9C498DBA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248680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248680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C3A7C07-62B9-EF46-A056-B66B262FBDA2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2DCF3C-2BA8-2349-BF25-E5756B0BCF6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C96722C-DDD3-2047-8799-DA8EA0A8CBE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733B2A-0035-7245-806B-D66B0E24C486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1A4B7B1-6484-EF41-8489-AB698839D47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0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C3AE292-4209-BB47-B351-E31C9108D2C8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C3AE292-4209-BB47-B351-E31C9108D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2459E394-3741-B641-B3B6-4DAABF810D47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CF180DC-75F2-AE49-A090-609220E37B8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C99D16-ACCA-DB4B-A822-559EEA07083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D7E8CDA-5791-CB49-B927-992FE50BCFA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31D0A8-D7ED-F243-B0AC-4587D09FB2A0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3516916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C7453D8-A40A-734B-9D0A-EFE4E7FD994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3768916"/>
            <a:ext cx="346425" cy="1907690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929831C0-42C3-634C-8434-2997A23F82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BE9F2D-B95D-6442-B8AB-937ABB7E112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6298A97-1727-9049-9061-D7725CF0F376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17F780D-E8C8-A043-A449-C7DD029E8BDD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D2CBF5D-BB17-354A-8FEB-67AC918A8CC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1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3516916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C7453D8-A40A-734B-9D0A-EFE4E7FD994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3768916"/>
            <a:ext cx="346425" cy="1907690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1D0DBC14-0E08-2449-9FB2-A0204705A81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2CF58F9-3006-E446-9DD9-CDAE4C243220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AE0BDA-7F49-B648-9D86-C294917E261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A06AEB8-C1DD-994D-BF83-5EC8F125580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E44A919-C569-3F4F-9453-47F50703455B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036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03943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1707A1B8-1E81-C247-864B-113CF583DF1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291431"/>
            <a:ext cx="346425" cy="138517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EEC00CC2-8BB3-5C4B-877B-405B3E08A53E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299F48-E635-AD4C-8677-38C60FC68BA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88E88A4-1149-ED4E-8807-960EF61E7CC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A7293F6-5769-B14A-8574-74F79D3DDB55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8C692DB-B349-1149-B993-538153228852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77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03943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1707A1B8-1E81-C247-864B-113CF583DF1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291431"/>
            <a:ext cx="346425" cy="138517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7FC35927-97E0-0841-AEE0-1DC917D58F49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77AEFF-75C5-0443-A050-B9376874EF4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F0A4F5-3C44-9544-BC9B-40A5F6360F9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C524633-FC1A-B94E-89C9-DE01A7E54EFB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4B1043F-6DDC-904A-AE06-08BB618C40C7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64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548884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33AEAC62-2DB7-9543-8F1E-2547847CD51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800884"/>
            <a:ext cx="346425" cy="875722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DAFA76C-BB0F-314D-91CE-7B61CCFB85A6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19A6BE-4F27-5541-B165-C1E9438D782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4EF60C5-3CDF-F34E-9D56-1F1D0F7DB35A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64B0B22-10D3-F546-AD16-3EFBB08324C8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1DA51A1-B0E9-284C-9313-58F23B857049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12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548884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33AEAC62-2DB7-9543-8F1E-2547847CD51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800884"/>
            <a:ext cx="346425" cy="875722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C74AFF90-D763-C246-BA65-C44108C035A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98ADDF6-1C56-A740-AA53-42766E608BEF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C5D8026-752D-3B47-A844-4F65BF30EC2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D35559-564F-D142-9217-785B25A21937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1C9D3C9-2D28-C24F-B376-497C75DED7E7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9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What is the hypothesis function of </a:t>
                </a:r>
                <a:r>
                  <a:rPr lang="en-GB" b="1" dirty="0">
                    <a:solidFill>
                      <a:srgbClr val="92D050"/>
                    </a:solidFill>
                  </a:rPr>
                  <a:t>linear regression</a:t>
                </a:r>
                <a:r>
                  <a:rPr lang="en-GB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GB" dirty="0"/>
                  <a:t>],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838203" y="425136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828800" y="388323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828800" y="469075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828800" y="469075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316096" y="3624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3624222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316096" y="443111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43111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316096" y="528344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5283447"/>
                <a:ext cx="51270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3598223" y="463116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2021969" y="3742765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69" y="3742765"/>
                <a:ext cx="49237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2001882" y="4294779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882" y="4294779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2007601" y="4759605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601" y="4759605"/>
                <a:ext cx="525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79306" y="4431110"/>
                <a:ext cx="677813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06" y="4431110"/>
                <a:ext cx="677813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4075686" y="443111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86" y="4431110"/>
                <a:ext cx="53194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964823" y="3231584"/>
            <a:ext cx="873380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963395" y="3031529"/>
                <a:ext cx="1001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95" y="3031529"/>
                <a:ext cx="10014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2021969" y="3112383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69" y="3112383"/>
                <a:ext cx="49237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84DD1F-4FB0-AA4F-8ADC-3ED42F79D1F6}"/>
                  </a:ext>
                </a:extLst>
              </p:cNvPr>
              <p:cNvSpPr txBox="1"/>
              <p:nvPr/>
            </p:nvSpPr>
            <p:spPr>
              <a:xfrm>
                <a:off x="5366665" y="3121168"/>
                <a:ext cx="4647298" cy="1806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QA" sz="2400" dirty="0"/>
              </a:p>
              <a:p>
                <a:endParaRPr lang="en-QA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84DD1F-4FB0-AA4F-8ADC-3ED42F79D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65" y="3121168"/>
                <a:ext cx="4647298" cy="1806328"/>
              </a:xfrm>
              <a:prstGeom prst="rect">
                <a:avLst/>
              </a:prstGeom>
              <a:blipFill>
                <a:blip r:embed="rId13"/>
                <a:stretch>
                  <a:fillRect t="-69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6F9CD3-560D-B745-A762-EAA0E88C997D}"/>
                  </a:ext>
                </a:extLst>
              </p:cNvPr>
              <p:cNvSpPr/>
              <p:nvPr/>
            </p:nvSpPr>
            <p:spPr>
              <a:xfrm>
                <a:off x="6971398" y="5533961"/>
                <a:ext cx="36461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6F9CD3-560D-B745-A762-EAA0E88C9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98" y="5533961"/>
                <a:ext cx="3646191" cy="461665"/>
              </a:xfrm>
              <a:prstGeom prst="rect">
                <a:avLst/>
              </a:prstGeom>
              <a:blipFill>
                <a:blip r:embed="rId14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22D6744-F25A-E141-B168-BBA959D70BD3}"/>
              </a:ext>
            </a:extLst>
          </p:cNvPr>
          <p:cNvSpPr txBox="1"/>
          <p:nvPr/>
        </p:nvSpPr>
        <p:spPr>
          <a:xfrm>
            <a:off x="2668409" y="2856411"/>
            <a:ext cx="36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T</a:t>
            </a:r>
            <a:r>
              <a:rPr lang="en-QA" sz="2000" i="1" dirty="0">
                <a:solidFill>
                  <a:srgbClr val="00B0F0"/>
                </a:solidFill>
              </a:rPr>
              <a:t>o account for the intercept term 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23A41A4E-5F95-1947-9002-4AB33C31E1C7}"/>
              </a:ext>
            </a:extLst>
          </p:cNvPr>
          <p:cNvCxnSpPr>
            <a:cxnSpLocks/>
          </p:cNvCxnSpPr>
          <p:nvPr/>
        </p:nvCxnSpPr>
        <p:spPr>
          <a:xfrm flipV="1">
            <a:off x="2333501" y="3063336"/>
            <a:ext cx="334908" cy="19318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E4C91D-58E7-DA40-B19C-165F542915AA}"/>
                  </a:ext>
                </a:extLst>
              </p:cNvPr>
              <p:cNvSpPr/>
              <p:nvPr/>
            </p:nvSpPr>
            <p:spPr>
              <a:xfrm>
                <a:off x="6971398" y="4759605"/>
                <a:ext cx="3971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E4C91D-58E7-DA40-B19C-165F54291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98" y="4759605"/>
                <a:ext cx="3971536" cy="461665"/>
              </a:xfrm>
              <a:prstGeom prst="rect">
                <a:avLst/>
              </a:prstGeom>
              <a:blipFill>
                <a:blip r:embed="rId15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5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43" grpId="0"/>
      <p:bldP spid="46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507140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687DAA4A-7437-6C4A-82E7-71FF66BC130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5323401"/>
            <a:ext cx="346425" cy="35320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10B0C968-99E6-CB41-8F2E-9D8A2A2EB73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55A18A9-D43F-A946-BFF3-4E79E5CCF9E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86D108-4629-2A49-AD70-C0D5B8A0CB0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489138D-45F4-9141-9B31-47D341607561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AFA8B44-00A9-9741-8625-2D883027729C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429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507140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687DAA4A-7437-6C4A-82E7-71FF66BC130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5323401"/>
            <a:ext cx="346425" cy="35320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F7E785C-300F-6948-98E8-80E77776200D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F48F38C-C943-CE4A-A8A6-BEC09258C6E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FF08C26-DC76-9B42-BF66-E7E57CBDF64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B7CCFD-FEF4-DA49-B07F-95CED00541D5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2BC9518-8EE6-224D-9EF1-DC5B6F4533D0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993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3132534"/>
            <a:ext cx="690718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825907" y="2229448"/>
            <a:ext cx="487945" cy="2294116"/>
          </a:xfrm>
          <a:prstGeom prst="curvedConnector4">
            <a:avLst>
              <a:gd name="adj1" fmla="val -4685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2744221"/>
                <a:ext cx="1725024" cy="1769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2744221"/>
                <a:ext cx="1725024" cy="1769074"/>
              </a:xfrm>
              <a:prstGeom prst="rect">
                <a:avLst/>
              </a:prstGeom>
              <a:blipFill>
                <a:blip r:embed="rId1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189737" y="4648232"/>
                <a:ext cx="2577885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FF0000"/>
                    </a:solidFill>
                  </a:rPr>
                  <a:t>4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>
                    <a:solidFill>
                      <a:srgbClr val="00B0F0"/>
                    </a:solidFill>
                  </a:rPr>
                  <a:t>1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37" y="4648232"/>
                <a:ext cx="2577885" cy="381130"/>
              </a:xfrm>
              <a:prstGeom prst="rect">
                <a:avLst/>
              </a:prstGeom>
              <a:blipFill>
                <a:blip r:embed="rId18"/>
                <a:stretch>
                  <a:fillRect l="-1961" t="-6667" r="-980" b="-2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/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/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  <a:blipFill>
                <a:blip r:embed="rId20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/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/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  <a:blipFill>
                <a:blip r:embed="rId2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036A256-8BB7-B14A-B34E-047367515B6B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F359478-2F16-324D-94E3-0B5763021DD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3AF8EB7-D456-F842-BA06-F6CE8ABE6532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75404A0-B87F-F749-BC86-122B7FB5F3E8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54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3132534"/>
            <a:ext cx="690718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825907" y="2229448"/>
            <a:ext cx="487945" cy="2294116"/>
          </a:xfrm>
          <a:prstGeom prst="curvedConnector4">
            <a:avLst>
              <a:gd name="adj1" fmla="val -4685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3332052"/>
                <a:ext cx="3316677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3332052"/>
                <a:ext cx="3316677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539557" y="3995899"/>
                <a:ext cx="2671437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sSup>
                          <m:sSup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0070C0"/>
                    </a:solidFill>
                  </a:rPr>
                  <a:t>1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4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557" y="3995899"/>
                <a:ext cx="2671437" cy="415755"/>
              </a:xfrm>
              <a:prstGeom prst="rect">
                <a:avLst/>
              </a:prstGeom>
              <a:blipFill>
                <a:blip r:embed="rId18"/>
                <a:stretch>
                  <a:fillRect l="-2370" r="-948" b="-235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/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/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  <a:blipFill>
                <a:blip r:embed="rId20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/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/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  <a:blipFill>
                <a:blip r:embed="rId2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58FED0-B2EB-BD48-9E50-777871B0EA07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CABDB6A-E669-4D4B-B4E8-7F298E2FE703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297E692-3A5D-6B4D-A738-25B867580E01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688DDDC-12F1-BD41-8534-88FC1200ADAC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06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2700534"/>
            <a:ext cx="690718" cy="3184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609908" y="2013448"/>
            <a:ext cx="919944" cy="2294116"/>
          </a:xfrm>
          <a:prstGeom prst="curvedConnector4">
            <a:avLst>
              <a:gd name="adj1" fmla="val 71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3333929"/>
                <a:ext cx="1584152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3333929"/>
                <a:ext cx="1584152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BE7FCF4-A2FF-234A-9651-9E9B88669BE8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F1F0AB1-F268-0541-B5F6-D42BD11FDA13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E788D6A-6B94-6644-BBCC-20F404414AB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211FCC-A32B-B840-B504-9165E1A6601D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0BD0C9F-80CD-CF41-ACE5-420FAC884D63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43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4268179" y="4134617"/>
            <a:ext cx="444229" cy="8640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5400000" flipH="1" flipV="1">
            <a:off x="5113422" y="2983135"/>
            <a:ext cx="528355" cy="1774610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324849" y="3330896"/>
                <a:ext cx="1538946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49" y="3330896"/>
                <a:ext cx="1538946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5D5FBEF-5E00-BC4B-A1AB-5271CD5C6A5F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D7F192A-E078-EE44-AA2E-7B74CDE90A7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64A9901-7017-DE4A-817B-58BB0FDFF64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47456A5-2952-1942-A777-34F785C35DEE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3ED9ACB-D6F4-3D48-8A6A-35099EDF236A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99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02EF79B-ACDE-C04D-B280-D8B5BD3F1B92}"/>
                  </a:ext>
                </a:extLst>
              </p:cNvPr>
              <p:cNvSpPr/>
              <p:nvPr/>
            </p:nvSpPr>
            <p:spPr>
              <a:xfrm>
                <a:off x="6324849" y="3330896"/>
                <a:ext cx="15905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02EF79B-ACDE-C04D-B280-D8B5BD3F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49" y="3330896"/>
                <a:ext cx="1590564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2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4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7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4738442" y="4134618"/>
            <a:ext cx="406879" cy="864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5400000" flipH="1" flipV="1">
            <a:off x="5365030" y="3160742"/>
            <a:ext cx="550728" cy="1397025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F15B89B-F28F-DD4A-BEEF-56E9391628A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DF4E78-1092-0C40-BE6C-475C67BA1CE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D9EC91D-C8D9-FE47-BB88-BEC71A3F3483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42FE06B-B626-C34C-BF0C-953D8C8CE08E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2982942-3BD3-A24E-815E-C1CA57C2E574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81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789738"/>
                <a:ext cx="4992008" cy="2104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789738"/>
                <a:ext cx="4992008" cy="21044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012335F-3A73-2443-B906-7A4D6882825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3EE68C-8F44-4E4E-B92C-71F94D4ED430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57826D-5AEF-1C44-825A-EEBE469F6E97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6C055-BF2E-AC4F-ABE5-E1D05ED4CB8D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CCF4BC-9CE6-454E-9CAD-AD4492651E02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93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6095323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6095323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C400CA8-B7E5-0047-A200-E695AE894D9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0208EF9-B7D6-514D-9D9E-868AA8AFBC7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375F579-D8B3-F84B-9EA0-EB9ABF49E082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B6E18A4-1041-404B-A101-AC2BFBB32C4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0BA13A3-3479-6E49-9B32-B44198EFD28C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90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BA8F3F-162E-D348-8D4B-43F49F993767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76225E-77F3-3D45-8592-EE33313A01A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2A7110-0CBE-2B4E-8BFF-B70927979424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27BEC78-4E5C-FE40-94F3-8D6E14BE3B24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B42A970-7A27-C44B-8C90-B5F2181F3883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What is the hypothesis function of </a:t>
                </a:r>
                <a:r>
                  <a:rPr lang="en-GB" b="1" dirty="0">
                    <a:solidFill>
                      <a:srgbClr val="92D050"/>
                    </a:solidFill>
                  </a:rPr>
                  <a:t>logistic regression</a:t>
                </a:r>
                <a:r>
                  <a:rPr lang="en-GB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), 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GB" dirty="0"/>
                  <a:t>],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838202" y="4929862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828800" y="4381983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828800" y="5189505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828800" y="5189506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316096" y="4122974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122974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316096" y="492986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929862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316096" y="5782199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5782199"/>
                <a:ext cx="512704" cy="40011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229855" y="5209593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82780" y="4267643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0" y="4267643"/>
                <a:ext cx="492378" cy="400110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962693" y="4793531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693" y="4793531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72073" y="5189505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73" y="5189505"/>
                <a:ext cx="525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79306" y="4953612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06" y="4953612"/>
                <a:ext cx="1145698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64245" y="498945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245" y="4989450"/>
                <a:ext cx="53194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873382" y="3730336"/>
            <a:ext cx="964820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871954" y="3530281"/>
                <a:ext cx="1001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54" y="3530281"/>
                <a:ext cx="1001428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82780" y="3715639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0" y="3715639"/>
                <a:ext cx="492378" cy="400110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4025004" y="4929862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936389" y="4959126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89" y="4959126"/>
                <a:ext cx="1242456" cy="400110"/>
              </a:xfrm>
              <a:prstGeom prst="rect">
                <a:avLst/>
              </a:prstGeom>
              <a:blipFill>
                <a:blip r:embed="rId1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7FD265-80AE-584E-9077-6D05C6D56E0E}"/>
                  </a:ext>
                </a:extLst>
              </p:cNvPr>
              <p:cNvSpPr txBox="1"/>
              <p:nvPr/>
            </p:nvSpPr>
            <p:spPr>
              <a:xfrm>
                <a:off x="6217588" y="2984222"/>
                <a:ext cx="5552867" cy="150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7FD265-80AE-584E-9077-6D05C6D56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588" y="2984222"/>
                <a:ext cx="5552867" cy="1505092"/>
              </a:xfrm>
              <a:prstGeom prst="rect">
                <a:avLst/>
              </a:prstGeom>
              <a:blipFill>
                <a:blip r:embed="rId14"/>
                <a:stretch>
                  <a:fillRect l="-457" r="-91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56DF51-93B2-164A-80CA-B26069214832}"/>
                  </a:ext>
                </a:extLst>
              </p:cNvPr>
              <p:cNvSpPr/>
              <p:nvPr/>
            </p:nvSpPr>
            <p:spPr>
              <a:xfrm>
                <a:off x="7871586" y="5250659"/>
                <a:ext cx="35029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56DF51-93B2-164A-80CA-B26069214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86" y="5250659"/>
                <a:ext cx="3502947" cy="400110"/>
              </a:xfrm>
              <a:prstGeom prst="rect">
                <a:avLst/>
              </a:prstGeom>
              <a:blipFill>
                <a:blip r:embed="rId1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672DD7-AB33-BC44-93D9-D602C39CCDE7}"/>
                  </a:ext>
                </a:extLst>
              </p:cNvPr>
              <p:cNvSpPr/>
              <p:nvPr/>
            </p:nvSpPr>
            <p:spPr>
              <a:xfrm>
                <a:off x="7871586" y="4490676"/>
                <a:ext cx="37732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672DD7-AB33-BC44-93D9-D602C39CC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86" y="4490676"/>
                <a:ext cx="3773277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D1AADA-CE32-0648-8314-8EEC5FC6E3D9}"/>
                  </a:ext>
                </a:extLst>
              </p:cNvPr>
              <p:cNvSpPr/>
              <p:nvPr/>
            </p:nvSpPr>
            <p:spPr>
              <a:xfrm>
                <a:off x="7808647" y="5891059"/>
                <a:ext cx="3438249" cy="683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D1AADA-CE32-0648-8314-8EEC5FC6E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647" y="5891059"/>
                <a:ext cx="3438249" cy="683970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EDEF30A-5553-454B-B97A-96F2A1A6B3C2}"/>
              </a:ext>
            </a:extLst>
          </p:cNvPr>
          <p:cNvSpPr txBox="1"/>
          <p:nvPr/>
        </p:nvSpPr>
        <p:spPr>
          <a:xfrm>
            <a:off x="2674213" y="3864195"/>
            <a:ext cx="36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T</a:t>
            </a:r>
            <a:r>
              <a:rPr lang="en-QA" sz="2000" i="1" dirty="0">
                <a:solidFill>
                  <a:srgbClr val="00B0F0"/>
                </a:solidFill>
              </a:rPr>
              <a:t>o account for the intercept term </a:t>
            </a:r>
          </a:p>
        </p:txBody>
      </p: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2E70931D-A52E-8D44-A513-258050B51AF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407232" y="3919455"/>
            <a:ext cx="266981" cy="14479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31" grpId="0"/>
      <p:bldP spid="34" grpId="0"/>
      <p:bldP spid="35" grpId="0"/>
      <p:bldP spid="17" grpId="0"/>
      <p:bldP spid="24" grpId="0"/>
      <p:bldP spid="3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0411D0F-3428-EF40-AF79-1DF31416A8FA}"/>
              </a:ext>
            </a:extLst>
          </p:cNvPr>
          <p:cNvSpPr/>
          <p:nvPr/>
        </p:nvSpPr>
        <p:spPr>
          <a:xfrm>
            <a:off x="6523497" y="4405070"/>
            <a:ext cx="5242029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BA40F00F-BAA0-4142-A4C1-086668C91AD2}"/>
              </a:ext>
            </a:extLst>
          </p:cNvPr>
          <p:cNvCxnSpPr>
            <a:cxnSpLocks/>
            <a:stCxn id="63" idx="3"/>
          </p:cNvCxnSpPr>
          <p:nvPr/>
        </p:nvCxnSpPr>
        <p:spPr>
          <a:xfrm flipH="1">
            <a:off x="11353800" y="4657070"/>
            <a:ext cx="411726" cy="1012757"/>
          </a:xfrm>
          <a:prstGeom prst="curvedConnector4">
            <a:avLst>
              <a:gd name="adj1" fmla="val -55522"/>
              <a:gd name="adj2" fmla="val 62441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27D5870-DAF8-7C47-9711-0322BA25EEB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A5FEF36-1B52-0743-AA4B-3EA624EDEAA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4F6D945-DD0B-E641-8A78-C3D2F35D5FB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D321AAA-6677-DC4C-A5ED-9E80E50DAAC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E5BA92F-61C5-A142-A4F3-6C0BF174897A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73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0411D0F-3428-EF40-AF79-1DF31416A8FA}"/>
              </a:ext>
            </a:extLst>
          </p:cNvPr>
          <p:cNvSpPr/>
          <p:nvPr/>
        </p:nvSpPr>
        <p:spPr>
          <a:xfrm>
            <a:off x="6523497" y="4405070"/>
            <a:ext cx="5242029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BA40F00F-BAA0-4142-A4C1-086668C91AD2}"/>
              </a:ext>
            </a:extLst>
          </p:cNvPr>
          <p:cNvCxnSpPr>
            <a:cxnSpLocks/>
            <a:stCxn id="63" idx="3"/>
          </p:cNvCxnSpPr>
          <p:nvPr/>
        </p:nvCxnSpPr>
        <p:spPr>
          <a:xfrm flipH="1">
            <a:off x="11353800" y="4657070"/>
            <a:ext cx="411726" cy="1012757"/>
          </a:xfrm>
          <a:prstGeom prst="curvedConnector4">
            <a:avLst>
              <a:gd name="adj1" fmla="val -55522"/>
              <a:gd name="adj2" fmla="val 62441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626D51-F3C4-7048-9280-94579AF9817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01DF11-CD52-AB40-9C71-A4B28AF332E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E6F032E-E594-EF48-85CE-9436FB5AD2A8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6E7071C-96FA-A544-AC51-EB855B8C19D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4E841F9-D5FD-BA47-8C53-E231DDA693B5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79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28242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91C3D6-9F1F-BC4A-B8CB-A65FB0DB6F76}"/>
              </a:ext>
            </a:extLst>
          </p:cNvPr>
          <p:cNvSpPr/>
          <p:nvPr/>
        </p:nvSpPr>
        <p:spPr>
          <a:xfrm>
            <a:off x="6270172" y="5479422"/>
            <a:ext cx="5083621" cy="108607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But, this assumes only 1 training example!</a:t>
            </a:r>
          </a:p>
        </p:txBody>
      </p:sp>
    </p:spTree>
    <p:extLst>
      <p:ext uri="{BB962C8B-B14F-4D97-AF65-F5344CB8AC3E}">
        <p14:creationId xmlns:p14="http://schemas.microsoft.com/office/powerpoint/2010/main" val="33768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C830EBE-5775-F64D-88F1-2F5A67CC234D}"/>
              </a:ext>
            </a:extLst>
          </p:cNvPr>
          <p:cNvSpPr/>
          <p:nvPr/>
        </p:nvSpPr>
        <p:spPr>
          <a:xfrm>
            <a:off x="6270172" y="5479422"/>
            <a:ext cx="5083621" cy="108607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How can we account for all the training examples?</a:t>
            </a:r>
          </a:p>
        </p:txBody>
      </p:sp>
    </p:spTree>
    <p:extLst>
      <p:ext uri="{BB962C8B-B14F-4D97-AF65-F5344CB8AC3E}">
        <p14:creationId xmlns:p14="http://schemas.microsoft.com/office/powerpoint/2010/main" val="3304723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7" grpId="0" animBg="1"/>
      <p:bldP spid="7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9128A486-DBF5-8F44-B9A1-002C877BB06A}"/>
              </a:ext>
            </a:extLst>
          </p:cNvPr>
          <p:cNvSpPr/>
          <p:nvPr/>
        </p:nvSpPr>
        <p:spPr>
          <a:xfrm>
            <a:off x="6096000" y="2700534"/>
            <a:ext cx="5713920" cy="4005431"/>
          </a:xfrm>
          <a:prstGeom prst="roundRect">
            <a:avLst/>
          </a:prstGeom>
          <a:solidFill>
            <a:srgbClr val="00B0F0">
              <a:alpha val="9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But, loops in general slow down programs; hence, it is better to further </a:t>
            </a:r>
            <a:r>
              <a:rPr lang="en-QA" sz="2800" b="1" i="1" dirty="0">
                <a:solidFill>
                  <a:schemeClr val="tx1"/>
                </a:solidFill>
              </a:rPr>
              <a:t>vectorize</a:t>
            </a:r>
            <a:r>
              <a:rPr lang="en-QA" sz="2800" dirty="0">
                <a:solidFill>
                  <a:schemeClr val="tx1"/>
                </a:solidFill>
              </a:rPr>
              <a:t> the implementation in order to </a:t>
            </a:r>
            <a:br>
              <a:rPr lang="en-QA" sz="2800" dirty="0">
                <a:solidFill>
                  <a:schemeClr val="tx1"/>
                </a:solidFill>
              </a:rPr>
            </a:br>
            <a:r>
              <a:rPr lang="en-QA" sz="2800" dirty="0">
                <a:solidFill>
                  <a:schemeClr val="tx1"/>
                </a:solidFill>
              </a:rPr>
              <a:t>avoid any loop,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412892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9128A486-DBF5-8F44-B9A1-002C877BB06A}"/>
                  </a:ext>
                </a:extLst>
              </p:cNvPr>
              <p:cNvSpPr/>
              <p:nvPr/>
            </p:nvSpPr>
            <p:spPr>
              <a:xfrm>
                <a:off x="6096000" y="2700534"/>
                <a:ext cx="5713920" cy="4005431"/>
              </a:xfrm>
              <a:prstGeom prst="roundRect">
                <a:avLst/>
              </a:prstGeom>
              <a:solidFill>
                <a:srgbClr val="00B0F0">
                  <a:alpha val="95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800" dirty="0">
                    <a:solidFill>
                      <a:schemeClr val="tx1"/>
                    </a:solidFill>
                  </a:rPr>
                  <a:t>To this end, we can simply stack all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vectors),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vectors, and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 in different matrices of every layer!</a:t>
                </a: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9128A486-DBF5-8F44-B9A1-002C877BB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00534"/>
                <a:ext cx="5713920" cy="4005431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636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7039415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16200000" flipH="1">
            <a:off x="7401677" y="4647541"/>
            <a:ext cx="256353" cy="43076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2B214D-49E6-474F-838B-22AF004FB5A9}"/>
              </a:ext>
            </a:extLst>
          </p:cNvPr>
          <p:cNvSpPr txBox="1"/>
          <p:nvPr/>
        </p:nvSpPr>
        <p:spPr>
          <a:xfrm>
            <a:off x="6033581" y="4991101"/>
            <a:ext cx="342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FF0000"/>
                </a:solidFill>
              </a:rPr>
              <a:t>This vector represents the </a:t>
            </a:r>
            <a:r>
              <a:rPr lang="en-QA" sz="2000" i="1" dirty="0">
                <a:solidFill>
                  <a:srgbClr val="FF0000"/>
                </a:solidFill>
              </a:rPr>
              <a:t>first</a:t>
            </a:r>
            <a:r>
              <a:rPr lang="en-QA" sz="2000" dirty="0">
                <a:solidFill>
                  <a:srgbClr val="FF0000"/>
                </a:solidFill>
              </a:rPr>
              <a:t>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example in the training dataset</a:t>
            </a:r>
          </a:p>
        </p:txBody>
      </p:sp>
    </p:spTree>
    <p:extLst>
      <p:ext uri="{BB962C8B-B14F-4D97-AF65-F5344CB8AC3E}">
        <p14:creationId xmlns:p14="http://schemas.microsoft.com/office/powerpoint/2010/main" val="402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5" grpId="0" animBg="1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7823190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5400000">
            <a:off x="7871503" y="4764358"/>
            <a:ext cx="256353" cy="19713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2B214D-49E6-474F-838B-22AF004FB5A9}"/>
              </a:ext>
            </a:extLst>
          </p:cNvPr>
          <p:cNvSpPr txBox="1"/>
          <p:nvPr/>
        </p:nvSpPr>
        <p:spPr>
          <a:xfrm>
            <a:off x="6033581" y="4991101"/>
            <a:ext cx="3735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FF0000"/>
                </a:solidFill>
              </a:rPr>
              <a:t>This vector represents the </a:t>
            </a:r>
            <a:r>
              <a:rPr lang="en-QA" sz="2000" i="1" dirty="0">
                <a:solidFill>
                  <a:srgbClr val="FF0000"/>
                </a:solidFill>
              </a:rPr>
              <a:t>second</a:t>
            </a:r>
            <a:r>
              <a:rPr lang="en-QA" sz="2000" dirty="0">
                <a:solidFill>
                  <a:srgbClr val="FF0000"/>
                </a:solidFill>
              </a:rPr>
              <a:t>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example in the training dataset</a:t>
            </a:r>
          </a:p>
        </p:txBody>
      </p:sp>
    </p:spTree>
    <p:extLst>
      <p:ext uri="{BB962C8B-B14F-4D97-AF65-F5344CB8AC3E}">
        <p14:creationId xmlns:p14="http://schemas.microsoft.com/office/powerpoint/2010/main" val="386369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776645" y="3964803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767243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767243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767243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168298" y="4244534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767243" y="2765277"/>
            <a:ext cx="1009402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3963447" y="3964803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FDCC2203-3DF1-F548-BD12-22FB56446F57}"/>
              </a:ext>
            </a:extLst>
          </p:cNvPr>
          <p:cNvSpPr/>
          <p:nvPr/>
        </p:nvSpPr>
        <p:spPr>
          <a:xfrm>
            <a:off x="6262986" y="2698494"/>
            <a:ext cx="475013" cy="309208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8604862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7595459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7595459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7595459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9364882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7749439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3302584"/>
                <a:ext cx="492378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7716289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89" y="3828472"/>
                <a:ext cx="52552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7738732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32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9842345" y="3964803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345" y="3964803"/>
                <a:ext cx="531940" cy="400110"/>
              </a:xfrm>
              <a:prstGeom prst="rect">
                <a:avLst/>
              </a:prstGeom>
              <a:blipFill>
                <a:blip r:embed="rId1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stCxn id="50" idx="3"/>
            <a:endCxn id="29" idx="2"/>
          </p:cNvCxnSpPr>
          <p:nvPr/>
        </p:nvCxnSpPr>
        <p:spPr>
          <a:xfrm>
            <a:off x="7595459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4B0E4D-E2DB-3848-BE02-BB57F03BF6C4}"/>
                  </a:ext>
                </a:extLst>
              </p:cNvPr>
              <p:cNvSpPr txBox="1"/>
              <p:nvPr/>
            </p:nvSpPr>
            <p:spPr>
              <a:xfrm>
                <a:off x="7082755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4B0E4D-E2DB-3848-BE02-BB57F03BF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2565222"/>
                <a:ext cx="512704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7749439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2750580"/>
                <a:ext cx="492378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8984872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blipFill>
                <a:blip r:embed="rId21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blipFill>
                <a:blip r:embed="rId2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2515230-00E5-7B49-981B-EF359491A986}"/>
              </a:ext>
            </a:extLst>
          </p:cNvPr>
          <p:cNvSpPr txBox="1"/>
          <p:nvPr/>
        </p:nvSpPr>
        <p:spPr>
          <a:xfrm>
            <a:off x="3390598" y="4641322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E880CB-A953-F44E-900F-9B538BCD524B}"/>
              </a:ext>
            </a:extLst>
          </p:cNvPr>
          <p:cNvSpPr txBox="1"/>
          <p:nvPr/>
        </p:nvSpPr>
        <p:spPr>
          <a:xfrm>
            <a:off x="8457683" y="4641321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</p:spTree>
    <p:extLst>
      <p:ext uri="{BB962C8B-B14F-4D97-AF65-F5344CB8AC3E}">
        <p14:creationId xmlns:p14="http://schemas.microsoft.com/office/powerpoint/2010/main" val="24191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31" grpId="0"/>
      <p:bldP spid="3" grpId="0" animBg="1"/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51" grpId="0"/>
      <p:bldP spid="8" grpId="0"/>
      <p:bldP spid="53" grpId="0"/>
      <p:bldP spid="10" grpId="0"/>
      <p:bldP spid="5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9116416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5400000">
            <a:off x="8439280" y="4038909"/>
            <a:ext cx="256353" cy="164803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B214D-49E6-474F-838B-22AF004FB5A9}"/>
                  </a:ext>
                </a:extLst>
              </p:cNvPr>
              <p:cNvSpPr txBox="1"/>
              <p:nvPr/>
            </p:nvSpPr>
            <p:spPr>
              <a:xfrm>
                <a:off x="6033581" y="4991101"/>
                <a:ext cx="34197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This vector represents the </a:t>
                </a:r>
                <a14:m>
                  <m:oMath xmlns:m="http://schemas.openxmlformats.org/officeDocument/2006/math">
                    <m:r>
                      <a:rPr lang="en-QA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QA" sz="20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</a:t>
                </a:r>
                <a:br>
                  <a:rPr lang="en-QA" sz="2000" dirty="0">
                    <a:solidFill>
                      <a:srgbClr val="FF0000"/>
                    </a:solidFill>
                  </a:rPr>
                </a:br>
                <a:r>
                  <a:rPr lang="en-QA" sz="2000" dirty="0">
                    <a:solidFill>
                      <a:srgbClr val="FF0000"/>
                    </a:solidFill>
                  </a:rPr>
                  <a:t>example in the training dataset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B214D-49E6-474F-838B-22AF004F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81" y="4991101"/>
                <a:ext cx="3419719" cy="707886"/>
              </a:xfrm>
              <a:prstGeom prst="rect">
                <a:avLst/>
              </a:prstGeom>
              <a:blipFill>
                <a:blip r:embed="rId19"/>
                <a:stretch>
                  <a:fillRect l="-2222" t="-5357" r="-741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831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4449295" cy="1511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4449295" cy="1511055"/>
              </a:xfrm>
              <a:prstGeom prst="rect">
                <a:avLst/>
              </a:prstGeom>
              <a:blipFill>
                <a:blip r:embed="rId17"/>
                <a:stretch>
                  <a:fillRect l="-1140" t="-833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A31170CD-E4C7-4C44-ADBA-CF1CF238F21E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 rot="16200000" flipH="1" flipV="1">
            <a:off x="8362037" y="4852223"/>
            <a:ext cx="564371" cy="398660"/>
          </a:xfrm>
          <a:prstGeom prst="curvedConnector3">
            <a:avLst>
              <a:gd name="adj1" fmla="val 5087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/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If we denote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blipFill>
                <a:blip r:embed="rId18"/>
                <a:stretch>
                  <a:fillRect l="-2500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Bracket 66">
            <a:extLst>
              <a:ext uri="{FF2B5EF4-FFF2-40B4-BE49-F238E27FC236}">
                <a16:creationId xmlns:a16="http://schemas.microsoft.com/office/drawing/2014/main" id="{67EE08C9-8C17-624E-9AD5-2E023F5B92D2}"/>
              </a:ext>
            </a:extLst>
          </p:cNvPr>
          <p:cNvSpPr/>
          <p:nvPr/>
        </p:nvSpPr>
        <p:spPr>
          <a:xfrm rot="5400000">
            <a:off x="8810616" y="2959882"/>
            <a:ext cx="65875" cy="3553097"/>
          </a:xfrm>
          <a:prstGeom prst="rightBracke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112540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5416676" cy="1511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400" dirty="0"/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5416676" cy="1511055"/>
              </a:xfrm>
              <a:prstGeom prst="rect">
                <a:avLst/>
              </a:prstGeom>
              <a:blipFill>
                <a:blip r:embed="rId17"/>
                <a:stretch>
                  <a:fillRect l="-937" t="-833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A31170CD-E4C7-4C44-ADBA-CF1CF238F21E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 rot="16200000" flipH="1" flipV="1">
            <a:off x="8832300" y="4381960"/>
            <a:ext cx="564371" cy="1339185"/>
          </a:xfrm>
          <a:prstGeom prst="curvedConnector3">
            <a:avLst>
              <a:gd name="adj1" fmla="val 5087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/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If we denote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blipFill>
                <a:blip r:embed="rId18"/>
                <a:stretch>
                  <a:fillRect l="-2500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Bracket 66">
            <a:extLst>
              <a:ext uri="{FF2B5EF4-FFF2-40B4-BE49-F238E27FC236}">
                <a16:creationId xmlns:a16="http://schemas.microsoft.com/office/drawing/2014/main" id="{67EE08C9-8C17-624E-9AD5-2E023F5B92D2}"/>
              </a:ext>
            </a:extLst>
          </p:cNvPr>
          <p:cNvSpPr/>
          <p:nvPr/>
        </p:nvSpPr>
        <p:spPr>
          <a:xfrm rot="5400000">
            <a:off x="9751141" y="2959882"/>
            <a:ext cx="65875" cy="3553097"/>
          </a:xfrm>
          <a:prstGeom prst="rightBracke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817208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192622"/>
                <a:ext cx="4628383" cy="2012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/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192622"/>
                <a:ext cx="4628383" cy="2012089"/>
              </a:xfrm>
              <a:prstGeom prst="rect">
                <a:avLst/>
              </a:prstGeom>
              <a:blipFill>
                <a:blip r:embed="rId17"/>
                <a:stretch>
                  <a:fillRect l="-1096" b="-2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627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192622"/>
                <a:ext cx="4749505" cy="2012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/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192622"/>
                <a:ext cx="4749505" cy="2012089"/>
              </a:xfrm>
              <a:prstGeom prst="rect">
                <a:avLst/>
              </a:prstGeom>
              <a:blipFill>
                <a:blip r:embed="rId17"/>
                <a:stretch>
                  <a:fillRect l="-267" b="-2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14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675950"/>
                <a:ext cx="4301113" cy="550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](1)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675950"/>
                <a:ext cx="4301113" cy="550022"/>
              </a:xfrm>
              <a:prstGeom prst="rect">
                <a:avLst/>
              </a:prstGeom>
              <a:blipFill>
                <a:blip r:embed="rId17"/>
                <a:stretch>
                  <a:fillRect l="-1176" t="-227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34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675950"/>
                <a:ext cx="4349011" cy="550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](1)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675950"/>
                <a:ext cx="4349011" cy="550022"/>
              </a:xfrm>
              <a:prstGeom prst="rect">
                <a:avLst/>
              </a:prstGeom>
              <a:blipFill>
                <a:blip r:embed="rId17"/>
                <a:stretch>
                  <a:fillRect l="-1166" t="-227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636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70C4E51-BA6E-964B-87F2-96FAD9D33905}"/>
              </a:ext>
            </a:extLst>
          </p:cNvPr>
          <p:cNvSpPr txBox="1"/>
          <p:nvPr/>
        </p:nvSpPr>
        <p:spPr>
          <a:xfrm>
            <a:off x="6985714" y="6176963"/>
            <a:ext cx="277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Before</a:t>
            </a:r>
            <a:r>
              <a:rPr lang="en-QA" sz="2400" b="1" dirty="0">
                <a:solidFill>
                  <a:srgbClr val="FF0000"/>
                </a:solidFill>
              </a:rPr>
              <a:t> Vectorization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3BD66E52-FCBD-4E41-A0F4-329F3407D61E}"/>
              </a:ext>
            </a:extLst>
          </p:cNvPr>
          <p:cNvSpPr/>
          <p:nvPr/>
        </p:nvSpPr>
        <p:spPr>
          <a:xfrm rot="5400000">
            <a:off x="8272213" y="3929556"/>
            <a:ext cx="191243" cy="4193637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706009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268522" cy="53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268522" cy="5350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18971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18971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00657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006575" cy="477438"/>
              </a:xfrm>
              <a:prstGeom prst="rect">
                <a:avLst/>
              </a:prstGeom>
              <a:blipFill>
                <a:blip r:embed="rId18"/>
                <a:stretch>
                  <a:fillRect l="-629" t="-5128" r="-3774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00657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006575" cy="477438"/>
              </a:xfrm>
              <a:prstGeom prst="rect">
                <a:avLst/>
              </a:prstGeom>
              <a:blipFill>
                <a:blip r:embed="rId19"/>
                <a:stretch>
                  <a:fillRect l="-1266" t="-5128" r="-3797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70C4E51-BA6E-964B-87F2-96FAD9D33905}"/>
              </a:ext>
            </a:extLst>
          </p:cNvPr>
          <p:cNvSpPr txBox="1"/>
          <p:nvPr/>
        </p:nvSpPr>
        <p:spPr>
          <a:xfrm>
            <a:off x="6985714" y="6176963"/>
            <a:ext cx="25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After</a:t>
            </a:r>
            <a:r>
              <a:rPr lang="en-QA" sz="2400" b="1" dirty="0">
                <a:solidFill>
                  <a:srgbClr val="FF0000"/>
                </a:solidFill>
              </a:rPr>
              <a:t> Vectorization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3BD66E52-FCBD-4E41-A0F4-329F3407D61E}"/>
              </a:ext>
            </a:extLst>
          </p:cNvPr>
          <p:cNvSpPr/>
          <p:nvPr/>
        </p:nvSpPr>
        <p:spPr>
          <a:xfrm rot="5400000">
            <a:off x="8272213" y="3929556"/>
            <a:ext cx="191243" cy="4193637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BA0C7-107E-BE4F-8817-4FD180B1B440}"/>
              </a:ext>
            </a:extLst>
          </p:cNvPr>
          <p:cNvSpPr txBox="1"/>
          <p:nvPr/>
        </p:nvSpPr>
        <p:spPr>
          <a:xfrm>
            <a:off x="6586503" y="2811593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0070C0"/>
                </a:solidFill>
              </a:rPr>
              <a:t>No Explicit Loop!</a:t>
            </a:r>
          </a:p>
        </p:txBody>
      </p:sp>
    </p:spTree>
    <p:extLst>
      <p:ext uri="{BB962C8B-B14F-4D97-AF65-F5344CB8AC3E}">
        <p14:creationId xmlns:p14="http://schemas.microsoft.com/office/powerpoint/2010/main" val="39740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Monday’s Lecture…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8812318" y="5338502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ket 2">
            <a:extLst>
              <a:ext uri="{FF2B5EF4-FFF2-40B4-BE49-F238E27FC236}">
                <a16:creationId xmlns:a16="http://schemas.microsoft.com/office/drawing/2014/main" id="{0AF33518-E605-9543-BEFF-7A487075E302}"/>
              </a:ext>
            </a:extLst>
          </p:cNvPr>
          <p:cNvSpPr/>
          <p:nvPr/>
        </p:nvSpPr>
        <p:spPr>
          <a:xfrm rot="5400000">
            <a:off x="9012082" y="2331348"/>
            <a:ext cx="170227" cy="5585459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782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776645" y="3964803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767243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767243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767243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168298" y="4244534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767243" y="2765277"/>
            <a:ext cx="1009402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3963447" y="3964803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FDCC2203-3DF1-F548-BD12-22FB56446F57}"/>
              </a:ext>
            </a:extLst>
          </p:cNvPr>
          <p:cNvSpPr/>
          <p:nvPr/>
        </p:nvSpPr>
        <p:spPr>
          <a:xfrm>
            <a:off x="6262986" y="2698494"/>
            <a:ext cx="475013" cy="309208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8604862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7595459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7595459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7595459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9364882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7749439" y="331564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3315647"/>
                <a:ext cx="492378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7716289" y="3828472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89" y="3828472"/>
                <a:ext cx="56720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7738732" y="4224446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32" y="4224446"/>
                <a:ext cx="567207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9881084" y="3942595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084" y="3942595"/>
                <a:ext cx="396262" cy="400110"/>
              </a:xfrm>
              <a:prstGeom prst="rect">
                <a:avLst/>
              </a:prstGeom>
              <a:blipFill>
                <a:blip r:embed="rId19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7710250" y="2789769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250" y="2789769"/>
                <a:ext cx="492378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8984872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blipFill>
                <a:blip r:embed="rId21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blipFill>
                <a:blip r:embed="rId2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DDCA95F-6432-2C44-9D70-9E2734178304}"/>
              </a:ext>
            </a:extLst>
          </p:cNvPr>
          <p:cNvSpPr txBox="1"/>
          <p:nvPr/>
        </p:nvSpPr>
        <p:spPr>
          <a:xfrm>
            <a:off x="3390598" y="4641322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D02FDE-DBA6-C14F-830A-FAB5C78AD4D6}"/>
                  </a:ext>
                </a:extLst>
              </p:cNvPr>
              <p:cNvSpPr/>
              <p:nvPr/>
            </p:nvSpPr>
            <p:spPr>
              <a:xfrm>
                <a:off x="6568844" y="5194452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QA" sz="2400" dirty="0"/>
                  <a:t>Using the notations in the neural network literature, </a:t>
                </a:r>
                <a:r>
                  <a:rPr lang="en-US" sz="2400" dirty="0"/>
                  <a:t>w</a:t>
                </a:r>
                <a:r>
                  <a:rPr lang="en-QA" sz="2400" dirty="0"/>
                  <a:t>here </a:t>
                </a:r>
                <a14:m>
                  <m:oMath xmlns:m="http://schemas.openxmlformats.org/officeDocument/2006/math">
                    <m:r>
                      <a:rPr lang="en-QA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br>
                  <a:rPr lang="en-GB" sz="2400" dirty="0"/>
                </a:br>
                <a:r>
                  <a:rPr lang="en-QA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QA" sz="2400" dirty="0"/>
                  <a:t> is not part of this vector here),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QA" sz="2400" dirty="0"/>
                  <a:t>, </a:t>
                </a:r>
                <a:br>
                  <a:rPr lang="en-QA" sz="2400" dirty="0"/>
                </a:br>
                <a:r>
                  <a:rPr lang="en-QA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D02FDE-DBA6-C14F-830A-FAB5C78AD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844" y="5194452"/>
                <a:ext cx="6096000" cy="1569660"/>
              </a:xfrm>
              <a:prstGeom prst="rect">
                <a:avLst/>
              </a:prstGeom>
              <a:blipFill>
                <a:blip r:embed="rId23"/>
                <a:stretch>
                  <a:fillRect l="-1663" t="-240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1C5B00A1-2F9E-5747-8804-F9511602EB32}"/>
              </a:ext>
            </a:extLst>
          </p:cNvPr>
          <p:cNvSpPr txBox="1"/>
          <p:nvPr/>
        </p:nvSpPr>
        <p:spPr>
          <a:xfrm>
            <a:off x="8457683" y="4641321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19674E-FA5C-7443-83EB-A9EAC5FE767E}"/>
                  </a:ext>
                </a:extLst>
              </p:cNvPr>
              <p:cNvSpPr txBox="1"/>
              <p:nvPr/>
            </p:nvSpPr>
            <p:spPr>
              <a:xfrm>
                <a:off x="7065179" y="254916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19674E-FA5C-7443-83EB-A9EAC5FE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79" y="2549160"/>
                <a:ext cx="396262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2D1B95E1-2223-0642-A2C1-A4E4AB60072D}"/>
              </a:ext>
            </a:extLst>
          </p:cNvPr>
          <p:cNvCxnSpPr>
            <a:cxnSpLocks/>
          </p:cNvCxnSpPr>
          <p:nvPr/>
        </p:nvCxnSpPr>
        <p:spPr>
          <a:xfrm flipV="1">
            <a:off x="8202628" y="2698495"/>
            <a:ext cx="694106" cy="266837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534304-29F1-C341-9396-112129B2642F}"/>
              </a:ext>
            </a:extLst>
          </p:cNvPr>
          <p:cNvSpPr txBox="1"/>
          <p:nvPr/>
        </p:nvSpPr>
        <p:spPr>
          <a:xfrm>
            <a:off x="8918395" y="2460098"/>
            <a:ext cx="226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Denoted as </a:t>
            </a:r>
            <a:r>
              <a:rPr lang="en-QA" sz="2400" b="1" i="1" dirty="0">
                <a:solidFill>
                  <a:srgbClr val="00B0F0"/>
                </a:solidFill>
              </a:rPr>
              <a:t>bias</a:t>
            </a:r>
            <a:r>
              <a:rPr lang="en-QA" sz="2400" dirty="0"/>
              <a:t>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27F4E99-DEF8-BC43-B4C8-5024AD50F5F0}"/>
              </a:ext>
            </a:extLst>
          </p:cNvPr>
          <p:cNvCxnSpPr>
            <a:cxnSpLocks/>
          </p:cNvCxnSpPr>
          <p:nvPr/>
        </p:nvCxnSpPr>
        <p:spPr>
          <a:xfrm>
            <a:off x="7595459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774084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764681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764681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764681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1251977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1251977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1251977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534104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918661" y="331564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61" y="3315647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885511" y="3828472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511" y="3828472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907954" y="4224446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54" y="4224446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4050306" y="3942595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06" y="3942595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764681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918661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61" y="2750580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3154094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875198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98" y="4029886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3229684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84" y="4029885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FDDA8-87BB-B548-9076-65462EB6525D}"/>
                  </a:ext>
                </a:extLst>
              </p:cNvPr>
              <p:cNvSpPr txBox="1"/>
              <p:nvPr/>
            </p:nvSpPr>
            <p:spPr>
              <a:xfrm>
                <a:off x="5627168" y="2583869"/>
                <a:ext cx="6076856" cy="1124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FDDA8-87BB-B548-9076-65462EB6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168" y="2583869"/>
                <a:ext cx="6076856" cy="1124731"/>
              </a:xfrm>
              <a:prstGeom prst="rect">
                <a:avLst/>
              </a:prstGeom>
              <a:blipFill>
                <a:blip r:embed="rId12"/>
                <a:stretch>
                  <a:fillRect l="-626" r="-8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B8055D4-8F25-3144-8EA0-77E9B3D1EF7A}"/>
                  </a:ext>
                </a:extLst>
              </p:cNvPr>
              <p:cNvSpPr/>
              <p:nvPr/>
            </p:nvSpPr>
            <p:spPr>
              <a:xfrm>
                <a:off x="7148809" y="3816534"/>
                <a:ext cx="34410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B8055D4-8F25-3144-8EA0-77E9B3D1E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809" y="3816534"/>
                <a:ext cx="3441007" cy="400110"/>
              </a:xfrm>
              <a:prstGeom prst="rect">
                <a:avLst/>
              </a:prstGeom>
              <a:blipFill>
                <a:blip r:embed="rId1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80514C-C0A0-A54B-A42B-F0B9649708C9}"/>
                  </a:ext>
                </a:extLst>
              </p:cNvPr>
              <p:cNvSpPr/>
              <p:nvPr/>
            </p:nvSpPr>
            <p:spPr>
              <a:xfrm>
                <a:off x="7096557" y="4476726"/>
                <a:ext cx="3377591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80514C-C0A0-A54B-A42B-F0B964970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57" y="4476726"/>
                <a:ext cx="3377591" cy="680827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3229684" y="2851750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84" y="2851750"/>
                <a:ext cx="1464568" cy="313291"/>
              </a:xfrm>
              <a:prstGeom prst="rect">
                <a:avLst/>
              </a:prstGeom>
              <a:blipFill>
                <a:blip r:embed="rId16"/>
                <a:stretch>
                  <a:fillRect l="-1724" r="-3448" b="-76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337887" y="5113771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887" y="5113771"/>
                <a:ext cx="1057790" cy="307777"/>
              </a:xfrm>
              <a:prstGeom prst="rect">
                <a:avLst/>
              </a:prstGeom>
              <a:blipFill>
                <a:blip r:embed="rId17"/>
                <a:stretch>
                  <a:fillRect l="-3571" r="-7143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760236" y="3437101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3091513" y="4584036"/>
            <a:ext cx="630324" cy="137576"/>
          </a:xfrm>
          <a:prstGeom prst="curved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8400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58639</TotalTime>
  <Words>4753</Words>
  <Application>Microsoft Macintosh PowerPoint</Application>
  <PresentationFormat>Widescreen</PresentationFormat>
  <Paragraphs>1655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Linear Regression</vt:lpstr>
      <vt:lpstr>Logistic Regression</vt:lpstr>
      <vt:lpstr>Towards Neural Networks</vt:lpstr>
      <vt:lpstr>Towards Neural Networks</vt:lpstr>
      <vt:lpstr>Towards 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Outline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Next Monday’s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756</cp:revision>
  <dcterms:created xsi:type="dcterms:W3CDTF">2021-01-17T12:09:16Z</dcterms:created>
  <dcterms:modified xsi:type="dcterms:W3CDTF">2022-04-05T19:38:05Z</dcterms:modified>
</cp:coreProperties>
</file>